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60" r:id="rId5"/>
    <p:sldId id="266" r:id="rId6"/>
    <p:sldId id="258" r:id="rId7"/>
    <p:sldId id="259" r:id="rId8"/>
    <p:sldId id="262" r:id="rId9"/>
    <p:sldId id="263" r:id="rId10"/>
    <p:sldId id="261" r:id="rId11"/>
    <p:sldId id="264" r:id="rId12"/>
    <p:sldId id="265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761D"/>
    <a:srgbClr val="43F7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94" d="100"/>
          <a:sy n="94" d="100"/>
        </p:scale>
        <p:origin x="-648" y="-112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2/27/17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2/27/17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2/27/17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2/27/17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2/27/17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2/27/17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2/27/17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2/27/17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2/27/17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2/27/17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2/27/17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2/27/17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en-US"/>
              <a:t>2/27/17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C2C6F8EA-316C-41DE-B9A4-EDCC3A85ED9A}" type="datetimeFigureOut">
              <a:rPr lang="en-US"/>
              <a:pPr/>
              <a:t>2/27/17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5813" y="3291309"/>
            <a:ext cx="3124200" cy="927527"/>
          </a:xfrm>
        </p:spPr>
        <p:txBody>
          <a:bodyPr/>
          <a:lstStyle/>
          <a:p>
            <a:r>
              <a:rPr lang="en-US" dirty="0"/>
              <a:t>MaThink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Greg Nicholas</a:t>
            </a:r>
          </a:p>
          <a:p>
            <a:r>
              <a:rPr lang="en-US" sz="1800" dirty="0"/>
              <a:t>Science/STEM Coordinator</a:t>
            </a:r>
          </a:p>
          <a:p>
            <a:r>
              <a:rPr lang="en-US" sz="1800" dirty="0"/>
              <a:t>Riverside County Office of Education</a:t>
            </a:r>
          </a:p>
          <a:p>
            <a:r>
              <a:rPr lang="en-US" sz="1800" dirty="0"/>
              <a:t>March 25, 2017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612" y="338124"/>
            <a:ext cx="6019800" cy="386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3057" y="258763"/>
            <a:ext cx="9782801" cy="655637"/>
          </a:xfrm>
        </p:spPr>
        <p:txBody>
          <a:bodyPr/>
          <a:lstStyle/>
          <a:p>
            <a:r>
              <a:rPr lang="en-US" dirty="0"/>
              <a:t>Mathematical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057" y="1066800"/>
            <a:ext cx="4729576" cy="5486400"/>
          </a:xfrm>
        </p:spPr>
        <p:txBody>
          <a:bodyPr>
            <a:normAutofit/>
          </a:bodyPr>
          <a:lstStyle/>
          <a:p>
            <a:r>
              <a:rPr lang="en-US" dirty="0"/>
              <a:t>Use the area provided to describe &amp; reason which Mathematical Practices were used during this activity.</a:t>
            </a:r>
          </a:p>
          <a:p>
            <a:r>
              <a:rPr lang="en-US" dirty="0"/>
              <a:t>Share your reasoning with your table</a:t>
            </a:r>
          </a:p>
          <a:p>
            <a:r>
              <a:rPr lang="en-US" dirty="0"/>
              <a:t>Share your reasoning with the group</a:t>
            </a:r>
          </a:p>
          <a:p>
            <a:r>
              <a:rPr lang="en-US" dirty="0"/>
              <a:t>How could this lab be scaled to your grade level?</a:t>
            </a:r>
          </a:p>
          <a:p>
            <a:pPr lvl="1"/>
            <a:r>
              <a:rPr lang="en-US" dirty="0"/>
              <a:t>Discuss…..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412" y="914400"/>
            <a:ext cx="4367425" cy="441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2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212" y="914400"/>
            <a:ext cx="9642764" cy="466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4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>
          <a:xfrm>
            <a:off x="2072735" y="229434"/>
            <a:ext cx="8040181" cy="758627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Paper Rocket Activity</a:t>
            </a:r>
          </a:p>
        </p:txBody>
      </p:sp>
      <p:sp>
        <p:nvSpPr>
          <p:cNvPr id="71682" name="TextBox 3"/>
          <p:cNvSpPr txBox="1">
            <a:spLocks noChangeArrowheads="1"/>
          </p:cNvSpPr>
          <p:nvPr/>
        </p:nvSpPr>
        <p:spPr bwMode="auto">
          <a:xfrm>
            <a:off x="6932394" y="5942945"/>
            <a:ext cx="3580467" cy="21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9pPr>
          </a:lstStyle>
          <a:p>
            <a:r>
              <a:rPr lang="en-US" altLang="en-US" sz="800">
                <a:latin typeface="Arial" panose="020B0604020202020204" pitchFamily="34" charset="0"/>
              </a:rPr>
              <a:t>http://www.jpl.nasa.gov/edu/teach/activity/straw-rocket/</a:t>
            </a:r>
          </a:p>
        </p:txBody>
      </p:sp>
      <p:pic>
        <p:nvPicPr>
          <p:cNvPr id="7168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404" y="1981577"/>
            <a:ext cx="7359321" cy="380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4" name="TextBox 5"/>
          <p:cNvSpPr txBox="1">
            <a:spLocks noChangeArrowheads="1"/>
          </p:cNvSpPr>
          <p:nvPr/>
        </p:nvSpPr>
        <p:spPr bwMode="auto">
          <a:xfrm>
            <a:off x="2969439" y="1270562"/>
            <a:ext cx="6246773" cy="39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Print" panose="02000600000000000000" pitchFamily="2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999" b="1">
                <a:latin typeface="Arial" panose="020B0604020202020204" pitchFamily="34" charset="0"/>
              </a:rPr>
              <a:t>Which paper rocket design will fly the farthest?</a:t>
            </a:r>
          </a:p>
        </p:txBody>
      </p:sp>
    </p:spTree>
    <p:extLst>
      <p:ext uri="{BB962C8B-B14F-4D97-AF65-F5344CB8AC3E}">
        <p14:creationId xmlns:p14="http://schemas.microsoft.com/office/powerpoint/2010/main" val="393709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381000"/>
            <a:ext cx="9782801" cy="685800"/>
          </a:xfrm>
        </p:spPr>
        <p:txBody>
          <a:bodyPr>
            <a:noAutofit/>
          </a:bodyPr>
          <a:lstStyle/>
          <a:p>
            <a:r>
              <a:rPr lang="en-US" b="1" dirty="0"/>
              <a:t>Paper Rocket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6" y="1600200"/>
            <a:ext cx="4119975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2 rectangular pieces of paper</a:t>
            </a:r>
          </a:p>
          <a:p>
            <a:r>
              <a:rPr lang="en-US" dirty="0"/>
              <a:t>Scissors</a:t>
            </a:r>
          </a:p>
          <a:p>
            <a:r>
              <a:rPr lang="en-US" dirty="0"/>
              <a:t>Tape</a:t>
            </a:r>
          </a:p>
          <a:p>
            <a:r>
              <a:rPr lang="en-US" dirty="0"/>
              <a:t>1 straw</a:t>
            </a:r>
          </a:p>
          <a:p>
            <a:r>
              <a:rPr lang="en-US" dirty="0"/>
              <a:t>1 protractor</a:t>
            </a:r>
          </a:p>
          <a:p>
            <a:r>
              <a:rPr lang="en-US" dirty="0"/>
              <a:t>1 plumb bob</a:t>
            </a:r>
          </a:p>
          <a:p>
            <a:pPr lvl="1"/>
            <a:r>
              <a:rPr lang="en-US" dirty="0"/>
              <a:t>Or protractor app on phone…</a:t>
            </a:r>
          </a:p>
          <a:p>
            <a:pPr lvl="2"/>
            <a:r>
              <a:rPr lang="en-US" dirty="0"/>
              <a:t>Android Army Knife works well…</a:t>
            </a:r>
          </a:p>
          <a:p>
            <a:r>
              <a:rPr lang="en-US" dirty="0"/>
              <a:t>Paper Rocket Data Sheet</a:t>
            </a:r>
          </a:p>
          <a:p>
            <a:r>
              <a:rPr lang="en-US" dirty="0"/>
              <a:t>Graph Paper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4874" y="2895600"/>
            <a:ext cx="4347359" cy="196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85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 Your Inclinometer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3129376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Materials:</a:t>
            </a:r>
          </a:p>
          <a:p>
            <a:pPr marL="0" indent="0">
              <a:buNone/>
            </a:pPr>
            <a:r>
              <a:rPr lang="en-US" dirty="0"/>
              <a:t>	- washer</a:t>
            </a:r>
          </a:p>
          <a:p>
            <a:pPr marL="0" indent="0">
              <a:buNone/>
            </a:pPr>
            <a:r>
              <a:rPr lang="en-US" dirty="0"/>
              <a:t>	- string</a:t>
            </a:r>
          </a:p>
          <a:p>
            <a:pPr marL="0" indent="0">
              <a:buNone/>
            </a:pPr>
            <a:r>
              <a:rPr lang="en-US" dirty="0"/>
              <a:t>	- protractor</a:t>
            </a:r>
          </a:p>
          <a:p>
            <a:pPr marL="0" indent="0">
              <a:buNone/>
            </a:pPr>
            <a:r>
              <a:rPr lang="en-US" dirty="0"/>
              <a:t>	- tape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812" y="2070893"/>
            <a:ext cx="4663173" cy="363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4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>
          <a:xfrm>
            <a:off x="2072735" y="229434"/>
            <a:ext cx="8040181" cy="834808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Paper Rockets Build</a:t>
            </a:r>
          </a:p>
        </p:txBody>
      </p:sp>
      <p:sp>
        <p:nvSpPr>
          <p:cNvPr id="72706" name="Content Placeholder 2"/>
          <p:cNvSpPr>
            <a:spLocks noGrp="1"/>
          </p:cNvSpPr>
          <p:nvPr>
            <p:ph idx="1"/>
          </p:nvPr>
        </p:nvSpPr>
        <p:spPr>
          <a:xfrm>
            <a:off x="2072735" y="1600676"/>
            <a:ext cx="5164380" cy="4342269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Roll rectangular paper around a straw to make rocket tube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Hold paper approximately 30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○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to the paper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Tape tube at each lateral end and center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Too loose or tight…?...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Make and attach the rocket fins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Consider the shape, size and how many fins you need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Make the rocket nose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Fit on straw and blow….</a:t>
            </a:r>
          </a:p>
        </p:txBody>
      </p:sp>
      <p:pic>
        <p:nvPicPr>
          <p:cNvPr id="72707" name="Picture 2" descr="http://teachers.egfi-k12.org/wp-content/uploads/2012/06/paper_rock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778" y="391317"/>
            <a:ext cx="1095090" cy="3380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4" descr="http://2.bp.blogspot.com/-0dEa1rHOXJg/Tw_9J6jh8lI/AAAAAAAAAJ8/KaPnjfRjldk/s1600/fin+desig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736" y="3809901"/>
            <a:ext cx="2117174" cy="268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020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2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7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7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1674812" y="132775"/>
            <a:ext cx="8040181" cy="682447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Now that you have a rocket…</a:t>
            </a:r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>
          <a:xfrm>
            <a:off x="1643915" y="990600"/>
            <a:ext cx="10055781" cy="52578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Fire the rocket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Use meter stick to measure the distance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Use the inclinometer to measure trajectory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For each iteration, make at least 3 test flights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Record your data on the data sheet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Change one thing on the rocket to make it fly further (engineering)…?...</a:t>
            </a:r>
          </a:p>
          <a:p>
            <a:pPr lvl="2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Why do we only change one thing…?...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Make adjustment, then test again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each iteration needs at least 3 test flights</a:t>
            </a:r>
          </a:p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….your goal is to make the rocket fly further after each iteration….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373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411" y="815222"/>
            <a:ext cx="2176285" cy="128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658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9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228600"/>
            <a:ext cx="9782801" cy="579437"/>
          </a:xfrm>
        </p:spPr>
        <p:txBody>
          <a:bodyPr>
            <a:normAutofit fontScale="90000"/>
          </a:bodyPr>
          <a:lstStyle/>
          <a:p>
            <a:r>
              <a:rPr lang="en-US" dirty="0"/>
              <a:t>Make a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3891376" cy="4572000"/>
          </a:xfrm>
        </p:spPr>
        <p:txBody>
          <a:bodyPr/>
          <a:lstStyle/>
          <a:p>
            <a:r>
              <a:rPr lang="en-US" dirty="0"/>
              <a:t>Use the date you collected to make an appropriate graph</a:t>
            </a:r>
          </a:p>
          <a:p>
            <a:pPr lvl="1"/>
            <a:r>
              <a:rPr lang="en-US" dirty="0"/>
              <a:t>Make sure to:</a:t>
            </a:r>
          </a:p>
          <a:p>
            <a:pPr lvl="2"/>
            <a:r>
              <a:rPr lang="en-US" dirty="0"/>
              <a:t>Use graph paper</a:t>
            </a:r>
          </a:p>
          <a:p>
            <a:pPr lvl="2"/>
            <a:r>
              <a:rPr lang="en-US" dirty="0"/>
              <a:t>Have an appropriately descriptive title</a:t>
            </a:r>
          </a:p>
          <a:p>
            <a:pPr lvl="2"/>
            <a:r>
              <a:rPr lang="en-US" dirty="0"/>
              <a:t>Label the axis</a:t>
            </a:r>
          </a:p>
          <a:p>
            <a:pPr marL="731520" lvl="2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3412" y="1371600"/>
            <a:ext cx="56896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61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Claim, Evidence &amp; Reasoning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437" y="1600200"/>
            <a:ext cx="4196176" cy="4572000"/>
          </a:xfrm>
        </p:spPr>
        <p:txBody>
          <a:bodyPr>
            <a:normAutofit/>
          </a:bodyPr>
          <a:lstStyle/>
          <a:p>
            <a:r>
              <a:rPr lang="en-US" dirty="0"/>
              <a:t>Your claim is that the design changes you made either made the rocket fly farther or not</a:t>
            </a:r>
          </a:p>
          <a:p>
            <a:pPr lvl="1"/>
            <a:r>
              <a:rPr lang="en-US" dirty="0"/>
              <a:t>State your claim</a:t>
            </a:r>
          </a:p>
          <a:p>
            <a:pPr lvl="1"/>
            <a:r>
              <a:rPr lang="en-US" dirty="0"/>
              <a:t>Point to the evidence</a:t>
            </a:r>
          </a:p>
          <a:p>
            <a:pPr lvl="1"/>
            <a:r>
              <a:rPr lang="en-US" dirty="0"/>
              <a:t>Use the evidence to reason whether or not your rocket flew further</a:t>
            </a:r>
          </a:p>
          <a:p>
            <a:pPr lvl="2"/>
            <a:r>
              <a:rPr lang="en-US" dirty="0"/>
              <a:t>Use the area provided to make your “</a:t>
            </a:r>
            <a:r>
              <a:rPr lang="en-US" dirty="0">
                <a:solidFill>
                  <a:srgbClr val="38761D"/>
                </a:solidFill>
              </a:rPr>
              <a:t>CER</a:t>
            </a:r>
            <a:r>
              <a:rPr lang="en-US" dirty="0"/>
              <a:t>”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012" y="2286000"/>
            <a:ext cx="5350936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69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412" y="304800"/>
            <a:ext cx="8968698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31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0C675A-9AD3-40BB-AC57-0E9EFA3E4F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Math education presentation with Pi  (widescreen)</Template>
  <TotalTime>0</TotalTime>
  <Words>377</Words>
  <Application>Microsoft Macintosh PowerPoint</Application>
  <PresentationFormat>Custom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Math 16x9</vt:lpstr>
      <vt:lpstr>MaThink</vt:lpstr>
      <vt:lpstr>Paper Rocket Activity</vt:lpstr>
      <vt:lpstr>Paper Rocket Materials</vt:lpstr>
      <vt:lpstr>Build Your Inclinometer</vt:lpstr>
      <vt:lpstr>Paper Rockets Build</vt:lpstr>
      <vt:lpstr>Now that you have a rocket…</vt:lpstr>
      <vt:lpstr>Make a Model</vt:lpstr>
      <vt:lpstr>Claim, Evidence &amp; Reasoning</vt:lpstr>
      <vt:lpstr>PowerPoint Presentation</vt:lpstr>
      <vt:lpstr>Mathematical Practices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2017-02-19T16:53:12Z</dcterms:created>
  <dcterms:modified xsi:type="dcterms:W3CDTF">2017-02-28T04:31:42Z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TC027879479991</vt:lpwstr>
  </property>
</Properties>
</file>